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handoutMasterIdLst>
    <p:handoutMasterId r:id="rId23"/>
  </p:handoutMasterIdLst>
  <p:sldIdLst>
    <p:sldId id="256" r:id="rId2"/>
    <p:sldId id="268" r:id="rId3"/>
    <p:sldId id="269" r:id="rId4"/>
    <p:sldId id="270" r:id="rId5"/>
    <p:sldId id="271" r:id="rId6"/>
    <p:sldId id="272" r:id="rId7"/>
    <p:sldId id="267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181" autoAdjust="0"/>
    <p:restoredTop sz="94660"/>
  </p:normalViewPr>
  <p:slideViewPr>
    <p:cSldViewPr>
      <p:cViewPr>
        <p:scale>
          <a:sx n="70" d="100"/>
          <a:sy n="70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2376"/>
    </p:cViewPr>
  </p:sorterViewPr>
  <p:notesViewPr>
    <p:cSldViewPr>
      <p:cViewPr varScale="1">
        <p:scale>
          <a:sx n="57" d="100"/>
          <a:sy n="57" d="100"/>
        </p:scale>
        <p:origin x="-250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5B95C-067D-42E6-A5BD-FEB43DC5F4F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37CFF-BE91-4BD1-B64E-86BAA0165A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25D08C9-B23D-4B9E-98A7-BA51BA8D7858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45E6733-4F16-451C-B3E2-FB345B7CD8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Tuesday, January 18</a:t>
            </a:r>
            <a:r>
              <a:rPr lang="en-US" baseline="30000" dirty="0" smtClean="0"/>
              <a:t>th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cademy Engraved LET" pitchFamily="2" charset="0"/>
              </a:rPr>
              <a:t>Parallel and Perpendicular Lines</a:t>
            </a:r>
            <a:endParaRPr lang="en-US" sz="4000" b="1" dirty="0">
              <a:latin typeface="Academy Engraved LE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57538"/>
            <a:ext cx="7772400" cy="278606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PARALLEL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or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PERPENDICULAR</a:t>
            </a:r>
            <a:endParaRPr lang="en-US" sz="5400" b="1" dirty="0">
              <a:solidFill>
                <a:schemeClr val="tx2"/>
              </a:solidFill>
              <a:latin typeface="Academy Engraved LET" pitchFamily="2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23125" t="36500" r="42500" b="53000"/>
          <a:stretch>
            <a:fillRect/>
          </a:stretch>
        </p:blipFill>
        <p:spPr bwMode="auto">
          <a:xfrm>
            <a:off x="1600200" y="762000"/>
            <a:ext cx="59871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57538"/>
            <a:ext cx="7772400" cy="278606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Academy Engraved LET" pitchFamily="2" charset="0"/>
              </a:rPr>
              <a:t>PARALLEL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or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PERPENDICULAR</a:t>
            </a:r>
            <a:endParaRPr lang="en-US" sz="5400" b="1" dirty="0">
              <a:solidFill>
                <a:schemeClr val="tx2"/>
              </a:solidFill>
              <a:latin typeface="Academy Engraved LET" pitchFamily="2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23125" t="36500" r="42500" b="53000"/>
          <a:stretch>
            <a:fillRect/>
          </a:stretch>
        </p:blipFill>
        <p:spPr bwMode="auto">
          <a:xfrm>
            <a:off x="1600200" y="762000"/>
            <a:ext cx="59871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57538"/>
            <a:ext cx="7772400" cy="278606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PARALLEL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or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PERPENDICULAR</a:t>
            </a:r>
            <a:endParaRPr lang="en-US" sz="5400" b="1" dirty="0">
              <a:solidFill>
                <a:schemeClr val="tx2"/>
              </a:solidFill>
              <a:latin typeface="Academy Engraved LET" pitchFamily="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125" t="35000" r="42500" b="53000"/>
          <a:stretch>
            <a:fillRect/>
          </a:stretch>
        </p:blipFill>
        <p:spPr bwMode="auto">
          <a:xfrm>
            <a:off x="1752600" y="685800"/>
            <a:ext cx="5638800" cy="1230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57538"/>
            <a:ext cx="7772400" cy="278606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Academy Engraved LET" pitchFamily="2" charset="0"/>
              </a:rPr>
              <a:t>PARALLEL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or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PERPENDICULAR</a:t>
            </a:r>
            <a:endParaRPr lang="en-US" sz="5400" b="1" dirty="0">
              <a:solidFill>
                <a:schemeClr val="tx2"/>
              </a:solidFill>
              <a:latin typeface="Academy Engraved LET" pitchFamily="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3125" t="35000" r="42500" b="53000"/>
          <a:stretch>
            <a:fillRect/>
          </a:stretch>
        </p:blipFill>
        <p:spPr bwMode="auto">
          <a:xfrm>
            <a:off x="1752600" y="685800"/>
            <a:ext cx="5638800" cy="1230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57538"/>
            <a:ext cx="7772400" cy="278606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PARALLEL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or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PERPENDICULAR</a:t>
            </a:r>
            <a:endParaRPr lang="en-US" sz="5400" b="1" dirty="0">
              <a:solidFill>
                <a:schemeClr val="tx2"/>
              </a:solidFill>
              <a:latin typeface="Academy Engraved LET" pitchFamily="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3125" t="35000" r="41875" b="56000"/>
          <a:stretch>
            <a:fillRect/>
          </a:stretch>
        </p:blipFill>
        <p:spPr bwMode="auto">
          <a:xfrm>
            <a:off x="1371600" y="723900"/>
            <a:ext cx="6400799" cy="1028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57538"/>
            <a:ext cx="7772400" cy="278606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Academy Engraved LET" pitchFamily="2" charset="0"/>
              </a:rPr>
              <a:t>PARALLEL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or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PERPENDICULAR</a:t>
            </a:r>
            <a:endParaRPr lang="en-US" sz="5400" b="1" dirty="0">
              <a:solidFill>
                <a:schemeClr val="tx2"/>
              </a:solidFill>
              <a:latin typeface="Academy Engraved LET" pitchFamily="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3125" t="35000" r="41875" b="56000"/>
          <a:stretch>
            <a:fillRect/>
          </a:stretch>
        </p:blipFill>
        <p:spPr bwMode="auto">
          <a:xfrm>
            <a:off x="1371600" y="723900"/>
            <a:ext cx="6400799" cy="1028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57538"/>
            <a:ext cx="7772400" cy="278606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PARALLEL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or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PERPENDICULAR</a:t>
            </a:r>
            <a:endParaRPr lang="en-US" sz="5400" b="1" dirty="0">
              <a:solidFill>
                <a:schemeClr val="tx2"/>
              </a:solidFill>
              <a:latin typeface="Academy Engraved LET" pitchFamily="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3125" t="35000" r="42500" b="53000"/>
          <a:stretch>
            <a:fillRect/>
          </a:stretch>
        </p:blipFill>
        <p:spPr bwMode="auto">
          <a:xfrm>
            <a:off x="1530350" y="762000"/>
            <a:ext cx="5937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57538"/>
            <a:ext cx="7772400" cy="278606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PARALLEL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or</a:t>
            </a:r>
          </a:p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Academy Engraved LET" pitchFamily="2" charset="0"/>
              </a:rPr>
              <a:t>PERPENDICULAR</a:t>
            </a:r>
            <a:endParaRPr lang="en-US" sz="5400" b="1" dirty="0">
              <a:solidFill>
                <a:srgbClr val="FF0000"/>
              </a:solidFill>
              <a:latin typeface="Academy Engraved LET" pitchFamily="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3125" t="35000" r="42500" b="53000"/>
          <a:stretch>
            <a:fillRect/>
          </a:stretch>
        </p:blipFill>
        <p:spPr bwMode="auto">
          <a:xfrm>
            <a:off x="1530350" y="762000"/>
            <a:ext cx="59372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13" y="1571625"/>
            <a:ext cx="2401887" cy="7143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cademy Engraved LET" pitchFamily="2" charset="0"/>
              </a:rPr>
              <a:t>Example 1</a:t>
            </a:r>
            <a:endParaRPr lang="en-US" b="1" dirty="0">
              <a:latin typeface="Academy Engraved LET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590800"/>
            <a:ext cx="77724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x – 3y = 8 				 	2x – 3y = 6 </a:t>
            </a:r>
            <a:br>
              <a:rPr lang="en-US" sz="2800" dirty="0" smtClean="0"/>
            </a:br>
            <a:r>
              <a:rPr lang="en-US" sz="2800" dirty="0" smtClean="0"/>
              <a:t>   (5, -4)					     (-3, 2)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867400" y="1647825"/>
            <a:ext cx="2401887" cy="714375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cademy Engraved LET" pitchFamily="2" charset="0"/>
                <a:ea typeface="+mj-ea"/>
                <a:cs typeface="+mj-cs"/>
              </a:rPr>
              <a:t>Example 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cademy Engraved LET" pitchFamily="2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39804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Write an equation in slope-intercept form of the line that passes through the given point and is parallel to each equation. </a:t>
            </a:r>
          </a:p>
          <a:p>
            <a:pPr algn="ctr"/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971800" y="3429000"/>
          <a:ext cx="2895600" cy="294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60"/>
                <a:gridCol w="289560"/>
                <a:gridCol w="289560"/>
                <a:gridCol w="289560"/>
                <a:gridCol w="289560"/>
                <a:gridCol w="289560"/>
                <a:gridCol w="289560"/>
                <a:gridCol w="289560"/>
                <a:gridCol w="289560"/>
                <a:gridCol w="289560"/>
              </a:tblGrid>
              <a:tr h="368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47825"/>
            <a:ext cx="2401887" cy="7143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cademy Engraved LET" pitchFamily="2" charset="0"/>
              </a:rPr>
              <a:t>Example 1</a:t>
            </a:r>
            <a:endParaRPr lang="en-US" b="1" dirty="0">
              <a:latin typeface="Academy Engraved LET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90800"/>
            <a:ext cx="77724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2x – 9y = 5 				 	y =(1/3)x + 2 </a:t>
            </a:r>
            <a:br>
              <a:rPr lang="en-US" sz="2800" dirty="0" smtClean="0"/>
            </a:br>
            <a:r>
              <a:rPr lang="en-US" sz="2800" dirty="0" smtClean="0"/>
              <a:t>   (6, -13)					     (-3, 1)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867400" y="1676400"/>
            <a:ext cx="2401887" cy="714375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cademy Engraved LET" pitchFamily="2" charset="0"/>
                <a:ea typeface="+mj-ea"/>
                <a:cs typeface="+mj-cs"/>
              </a:rPr>
              <a:t>Example 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cademy Engraved LET" pitchFamily="2" charset="0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339804"/>
            <a:ext cx="723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Write an equation in slope-intercept form of the line that passes through the given point and is perpendicular to each equation. </a:t>
            </a:r>
          </a:p>
          <a:p>
            <a:pPr algn="ctr"/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971800" y="3429000"/>
          <a:ext cx="2895600" cy="294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560"/>
                <a:gridCol w="289560"/>
                <a:gridCol w="289560"/>
                <a:gridCol w="289560"/>
                <a:gridCol w="289560"/>
                <a:gridCol w="289560"/>
                <a:gridCol w="289560"/>
                <a:gridCol w="289560"/>
                <a:gridCol w="289560"/>
                <a:gridCol w="289560"/>
              </a:tblGrid>
              <a:tr h="368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cademy Engraved LET" pitchFamily="2" charset="0"/>
              </a:rPr>
              <a:t>Modeling Mathematics</a:t>
            </a:r>
            <a:endParaRPr lang="en-US" b="1" dirty="0">
              <a:latin typeface="Academy Engraved LET" pitchFamily="2" charset="0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idx="1"/>
          </p:nvPr>
        </p:nvSpPr>
        <p:spPr>
          <a:xfrm>
            <a:off x="722313" y="2590800"/>
            <a:ext cx="7772400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Materials:</a:t>
            </a:r>
          </a:p>
          <a:p>
            <a:endParaRPr lang="en-US" dirty="0" smtClean="0"/>
          </a:p>
          <a:p>
            <a:r>
              <a:rPr lang="en-US" dirty="0" smtClean="0"/>
              <a:t>Directions:</a:t>
            </a:r>
          </a:p>
          <a:p>
            <a:pPr marL="231775" lvl="0" indent="-231775">
              <a:buFont typeface="Arial" pitchFamily="34" charset="0"/>
              <a:buChar char="•"/>
            </a:pPr>
            <a:r>
              <a:rPr lang="en-US" dirty="0" smtClean="0"/>
              <a:t>Draw and cut out a scalene right </a:t>
            </a:r>
            <a:r>
              <a:rPr lang="en-US" dirty="0" smtClean="0"/>
              <a:t>triangle </a:t>
            </a:r>
            <a:br>
              <a:rPr lang="en-US" dirty="0" smtClean="0"/>
            </a:br>
            <a:r>
              <a:rPr lang="en-US" dirty="0" smtClean="0"/>
              <a:t>from the small square piece of graph paper</a:t>
            </a:r>
            <a:endParaRPr lang="en-US" dirty="0" smtClean="0"/>
          </a:p>
          <a:p>
            <a:pPr marL="231775" lvl="0" indent="-231775">
              <a:buFont typeface="Arial" pitchFamily="34" charset="0"/>
              <a:buChar char="•"/>
            </a:pPr>
            <a:r>
              <a:rPr lang="en-US" dirty="0" smtClean="0"/>
              <a:t>Label </a:t>
            </a:r>
            <a:r>
              <a:rPr lang="en-US" dirty="0" smtClean="0"/>
              <a:t>the triangle </a:t>
            </a:r>
            <a:r>
              <a:rPr lang="en-US" dirty="0" smtClean="0"/>
              <a:t>ABC where &lt; C is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right </a:t>
            </a:r>
            <a:r>
              <a:rPr lang="en-US" dirty="0" smtClean="0"/>
              <a:t>angle. </a:t>
            </a:r>
          </a:p>
          <a:p>
            <a:pPr marL="231775" lvl="0" indent="-231775">
              <a:buFont typeface="Arial" pitchFamily="34" charset="0"/>
              <a:buChar char="•"/>
            </a:pPr>
            <a:r>
              <a:rPr lang="en-US" dirty="0" smtClean="0"/>
              <a:t>Label the sides of the triangle as </a:t>
            </a:r>
            <a:r>
              <a:rPr lang="en-US" dirty="0" smtClean="0"/>
              <a:t>shown  </a:t>
            </a:r>
            <a:r>
              <a:rPr lang="en-US" dirty="0" smtClean="0">
                <a:latin typeface="Times New Roman"/>
                <a:cs typeface="Times New Roman"/>
              </a:rPr>
              <a:t>→</a:t>
            </a:r>
            <a:endParaRPr lang="en-US" dirty="0" smtClean="0"/>
          </a:p>
        </p:txBody>
      </p:sp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2" cstate="print"/>
          <a:srcRect l="36410" t="25629" r="39646" b="67424"/>
          <a:stretch>
            <a:fillRect/>
          </a:stretch>
        </p:blipFill>
        <p:spPr bwMode="auto">
          <a:xfrm rot="-60000">
            <a:off x="1909909" y="2543055"/>
            <a:ext cx="3265917" cy="591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895600"/>
            <a:ext cx="235267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cademy Engraved LET" pitchFamily="2" charset="0"/>
              </a:rPr>
              <a:t>Putting it all together…</a:t>
            </a:r>
            <a:endParaRPr lang="en-US" b="1" dirty="0">
              <a:latin typeface="Academy Engraved LET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3776662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Lines </a:t>
            </a:r>
            <a:r>
              <a:rPr lang="en-US" i="1" dirty="0" smtClean="0"/>
              <a:t>p, q, </a:t>
            </a:r>
            <a:r>
              <a:rPr lang="en-US" dirty="0" smtClean="0"/>
              <a:t> and </a:t>
            </a:r>
            <a:r>
              <a:rPr lang="en-US" i="1" dirty="0" smtClean="0"/>
              <a:t> r </a:t>
            </a:r>
            <a:r>
              <a:rPr lang="en-US" dirty="0" smtClean="0"/>
              <a:t> all pass through point (-3, 4). </a:t>
            </a:r>
          </a:p>
          <a:p>
            <a:pPr lvl="0" algn="ctr"/>
            <a:r>
              <a:rPr lang="en-US" dirty="0" smtClean="0"/>
              <a:t>Line </a:t>
            </a:r>
            <a:r>
              <a:rPr lang="en-US" i="1" dirty="0" smtClean="0"/>
              <a:t> p </a:t>
            </a:r>
            <a:r>
              <a:rPr lang="en-US" dirty="0" smtClean="0"/>
              <a:t> has slope 4 and is perpendicular to line </a:t>
            </a:r>
            <a:r>
              <a:rPr lang="en-US" i="1" dirty="0" smtClean="0"/>
              <a:t>q. </a:t>
            </a:r>
          </a:p>
          <a:p>
            <a:pPr lvl="0" algn="r"/>
            <a:r>
              <a:rPr lang="en-US" dirty="0" smtClean="0"/>
              <a:t>Line </a:t>
            </a:r>
            <a:r>
              <a:rPr lang="en-US" i="1" dirty="0" smtClean="0"/>
              <a:t> r</a:t>
            </a:r>
            <a:r>
              <a:rPr lang="en-US" dirty="0" smtClean="0"/>
              <a:t> passes through Quadrants I and II only. </a:t>
            </a:r>
          </a:p>
          <a:p>
            <a:pPr lvl="0"/>
            <a:endParaRPr lang="en-US" dirty="0" smtClean="0"/>
          </a:p>
          <a:p>
            <a:pPr lvl="0"/>
            <a:r>
              <a:rPr lang="en-US" sz="2800" dirty="0" smtClean="0">
                <a:solidFill>
                  <a:schemeClr val="accent2"/>
                </a:solidFill>
              </a:rPr>
              <a:t>(1) Write an equation for each line. </a:t>
            </a:r>
          </a:p>
          <a:p>
            <a:pPr lvl="0"/>
            <a:r>
              <a:rPr lang="en-US" sz="2800" dirty="0" smtClean="0">
                <a:solidFill>
                  <a:schemeClr val="accent2"/>
                </a:solidFill>
              </a:rPr>
              <a:t>(2) Graph the three lines on the same coordinate plane. </a:t>
            </a:r>
            <a:endParaRPr lang="en-US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cademy Engraved LET" pitchFamily="2" charset="0"/>
              </a:rPr>
              <a:t>Homework</a:t>
            </a:r>
            <a:endParaRPr lang="en-US" b="1" dirty="0">
              <a:latin typeface="Academy Engraved LET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28938"/>
            <a:ext cx="7772400" cy="2709862"/>
          </a:xfrm>
        </p:spPr>
        <p:txBody>
          <a:bodyPr>
            <a:noAutofit/>
          </a:bodyPr>
          <a:lstStyle/>
          <a:p>
            <a:r>
              <a:rPr lang="en-US" sz="4000" dirty="0" smtClean="0"/>
              <a:t>Chapter 6.6 Exercises</a:t>
            </a:r>
          </a:p>
          <a:p>
            <a:r>
              <a:rPr lang="en-US" sz="4000" dirty="0" smtClean="0"/>
              <a:t>Pages 367-386</a:t>
            </a:r>
          </a:p>
          <a:p>
            <a:r>
              <a:rPr lang="en-US" sz="4000" dirty="0" smtClean="0"/>
              <a:t>Problems # 18, 20, 26, 30, 34, </a:t>
            </a:r>
            <a:br>
              <a:rPr lang="en-US" sz="4000" dirty="0" smtClean="0"/>
            </a:br>
            <a:r>
              <a:rPr lang="en-US" sz="4000" dirty="0" smtClean="0"/>
              <a:t>		     38, 42, 44, 46, 48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cademy Engraved LET" pitchFamily="2" charset="0"/>
              </a:rPr>
              <a:t>Modeling Mathematics</a:t>
            </a:r>
            <a:endParaRPr lang="en-US" b="1" dirty="0">
              <a:latin typeface="Academy Engraved LET" pitchFamily="2" charset="0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idx="1"/>
          </p:nvPr>
        </p:nvSpPr>
        <p:spPr>
          <a:xfrm>
            <a:off x="304800" y="2590800"/>
            <a:ext cx="8534400" cy="4038600"/>
          </a:xfrm>
        </p:spPr>
        <p:txBody>
          <a:bodyPr>
            <a:noAutofit/>
          </a:bodyPr>
          <a:lstStyle/>
          <a:p>
            <a:r>
              <a:rPr lang="en-US" sz="1800" dirty="0" smtClean="0"/>
              <a:t>Directions:</a:t>
            </a:r>
          </a:p>
          <a:p>
            <a:pPr marL="231775" lvl="0" indent="-231775">
              <a:buFont typeface="Arial" pitchFamily="34" charset="0"/>
              <a:buChar char="•"/>
            </a:pPr>
            <a:r>
              <a:rPr lang="en-US" sz="1800" dirty="0" smtClean="0"/>
              <a:t>Place triangle on coordinate plane where </a:t>
            </a:r>
            <a:r>
              <a:rPr lang="en-US" sz="1800" i="1" dirty="0" smtClean="0"/>
              <a:t>B</a:t>
            </a:r>
            <a:r>
              <a:rPr lang="en-US" sz="1800" dirty="0" smtClean="0"/>
              <a:t> lies  on the origin and side </a:t>
            </a:r>
            <a:r>
              <a:rPr lang="en-US" sz="1800" i="1" dirty="0" smtClean="0"/>
              <a:t>a</a:t>
            </a:r>
            <a:r>
              <a:rPr lang="en-US" sz="1800" dirty="0" smtClean="0"/>
              <a:t> lies along the positive x-axis.  Fill in the coordinates of </a:t>
            </a:r>
            <a:r>
              <a:rPr lang="en-US" sz="1800" i="1" dirty="0" smtClean="0"/>
              <a:t>B</a:t>
            </a:r>
            <a:r>
              <a:rPr lang="en-US" sz="1800" dirty="0" smtClean="0"/>
              <a:t> and slope of side </a:t>
            </a:r>
            <a:r>
              <a:rPr lang="en-US" sz="1800" i="1" dirty="0" smtClean="0"/>
              <a:t>c </a:t>
            </a:r>
            <a:r>
              <a:rPr lang="en-US" sz="1800" dirty="0" smtClean="0"/>
              <a:t>in the table under the TRIAL #1 column beside the Original Position rows</a:t>
            </a:r>
          </a:p>
          <a:p>
            <a:pPr marL="231775" indent="-231775"/>
            <a:endParaRPr lang="en-US" sz="1800" dirty="0" smtClean="0"/>
          </a:p>
          <a:p>
            <a:pPr marL="231775" indent="-231775">
              <a:buFont typeface="Arial" pitchFamily="34" charset="0"/>
              <a:buChar char="•"/>
            </a:pPr>
            <a:r>
              <a:rPr lang="en-US" sz="1800" dirty="0" smtClean="0"/>
              <a:t>Rotate their triangles 90° counterclockwise so that </a:t>
            </a:r>
            <a:r>
              <a:rPr lang="en-US" sz="1800" i="1" dirty="0" smtClean="0"/>
              <a:t>B </a:t>
            </a:r>
            <a:r>
              <a:rPr lang="en-US" sz="1800" dirty="0" smtClean="0"/>
              <a:t>is still at the origin and side </a:t>
            </a:r>
            <a:r>
              <a:rPr lang="en-US" sz="1800" i="1" dirty="0" smtClean="0"/>
              <a:t>a</a:t>
            </a:r>
            <a:r>
              <a:rPr lang="en-US" sz="1800" dirty="0" smtClean="0"/>
              <a:t> is along the positive y-axis.  Write the new coordinates of </a:t>
            </a:r>
            <a:r>
              <a:rPr lang="en-US" sz="1800" i="1" dirty="0" smtClean="0"/>
              <a:t>B</a:t>
            </a:r>
            <a:r>
              <a:rPr lang="en-US" sz="1800" dirty="0" smtClean="0"/>
              <a:t> and slope of side </a:t>
            </a:r>
            <a:r>
              <a:rPr lang="en-US" sz="1800" i="1" dirty="0" smtClean="0"/>
              <a:t>c</a:t>
            </a:r>
            <a:r>
              <a:rPr lang="en-US" sz="1800" dirty="0" smtClean="0"/>
              <a:t> in the table under the TRIAL #1 column beside the 90° counterclockwise rotation rows.</a:t>
            </a:r>
          </a:p>
          <a:p>
            <a:pPr marL="231775" indent="-231775">
              <a:buFont typeface="Arial" pitchFamily="34" charset="0"/>
              <a:buChar char="•"/>
            </a:pPr>
            <a:endParaRPr lang="en-US" sz="1800" dirty="0" smtClean="0"/>
          </a:p>
          <a:p>
            <a:pPr marL="231775" indent="-231775">
              <a:buFont typeface="Arial" pitchFamily="34" charset="0"/>
              <a:buChar char="•"/>
            </a:pPr>
            <a:r>
              <a:rPr lang="en-US" sz="1800" dirty="0" smtClean="0"/>
              <a:t>Now move the triangle down 2 units,  to the right </a:t>
            </a:r>
            <a:r>
              <a:rPr lang="en-US" sz="1800" dirty="0" smtClean="0"/>
              <a:t>3 </a:t>
            </a:r>
            <a:r>
              <a:rPr lang="en-US" sz="1800" dirty="0" smtClean="0"/>
              <a:t>units, and rotate the triangle 180° along point </a:t>
            </a:r>
            <a:r>
              <a:rPr lang="en-US" sz="1800" i="1" dirty="0" smtClean="0"/>
              <a:t>B</a:t>
            </a:r>
            <a:r>
              <a:rPr lang="en-US" sz="1800" dirty="0" smtClean="0"/>
              <a:t>. Write the new coordinates of </a:t>
            </a:r>
            <a:r>
              <a:rPr lang="en-US" sz="1800" i="1" dirty="0" smtClean="0"/>
              <a:t>B</a:t>
            </a:r>
            <a:r>
              <a:rPr lang="en-US" sz="1800" dirty="0" smtClean="0"/>
              <a:t> and slope of side </a:t>
            </a:r>
            <a:r>
              <a:rPr lang="en-US" sz="1800" i="1" dirty="0" smtClean="0"/>
              <a:t>c</a:t>
            </a:r>
            <a:r>
              <a:rPr lang="en-US" sz="1800" dirty="0" smtClean="0"/>
              <a:t> in the table under the TRIAL #1 column beside the 2 units down, 3 units right and 180° rotation rows.</a:t>
            </a:r>
          </a:p>
          <a:p>
            <a:pPr marL="231775" lvl="0" indent="-231775">
              <a:buFont typeface="Arial" pitchFamily="34" charset="0"/>
              <a:buChar char="•"/>
            </a:pPr>
            <a:endParaRPr lang="en-US" sz="1800" dirty="0" smtClean="0"/>
          </a:p>
          <a:p>
            <a:pPr marL="231775" indent="-231775">
              <a:buFont typeface="Arial" pitchFamily="34" charset="0"/>
              <a:buChar char="•"/>
            </a:pPr>
            <a:endParaRPr lang="en-US" sz="1800" dirty="0" smtClean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28600"/>
            <a:ext cx="1371600" cy="209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cademy Engraved LET" pitchFamily="2" charset="0"/>
              </a:rPr>
              <a:t>Modeling Mathematics</a:t>
            </a:r>
            <a:endParaRPr lang="en-US" b="1" dirty="0">
              <a:latin typeface="Academy Engraved LET" pitchFamily="2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04800"/>
            <a:ext cx="1254344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Placeholder 23"/>
          <p:cNvSpPr>
            <a:spLocks noGrp="1"/>
          </p:cNvSpPr>
          <p:nvPr>
            <p:ph type="body" idx="1"/>
          </p:nvPr>
        </p:nvSpPr>
        <p:spPr>
          <a:xfrm>
            <a:off x="381000" y="2590800"/>
            <a:ext cx="8458200" cy="3962400"/>
          </a:xfrm>
        </p:spPr>
        <p:txBody>
          <a:bodyPr>
            <a:noAutofit/>
          </a:bodyPr>
          <a:lstStyle/>
          <a:p>
            <a:r>
              <a:rPr lang="en-US" sz="1800" dirty="0" smtClean="0"/>
              <a:t>Repeat this process TWO MORE TIMES, selecting a different starting place each time</a:t>
            </a:r>
            <a:br>
              <a:rPr lang="en-US" sz="1800" dirty="0" smtClean="0"/>
            </a:br>
            <a:r>
              <a:rPr lang="en-US" sz="1800" dirty="0" smtClean="0"/>
              <a:t>--i.e. not do not place B on (0,0)</a:t>
            </a:r>
          </a:p>
          <a:p>
            <a:r>
              <a:rPr lang="en-US" sz="1800" dirty="0" smtClean="0"/>
              <a:t>Write your answers under the TRIAL #2 and TRIAL #3 columns, respectively.</a:t>
            </a:r>
          </a:p>
          <a:p>
            <a:endParaRPr lang="en-US" sz="1800" dirty="0" smtClean="0"/>
          </a:p>
          <a:p>
            <a:pPr marL="231775" lvl="0" indent="-231775">
              <a:buFont typeface="Arial" pitchFamily="34" charset="0"/>
              <a:buChar char="•"/>
            </a:pPr>
            <a:r>
              <a:rPr lang="en-US" sz="1800" dirty="0" smtClean="0"/>
              <a:t>Place triangle on coordinate plane where </a:t>
            </a:r>
            <a:r>
              <a:rPr lang="en-US" sz="1800" i="1" dirty="0" smtClean="0"/>
              <a:t>B</a:t>
            </a:r>
            <a:r>
              <a:rPr lang="en-US" sz="1800" dirty="0" smtClean="0"/>
              <a:t> lies  on the your selected location and side </a:t>
            </a:r>
            <a:r>
              <a:rPr lang="en-US" sz="1800" i="1" dirty="0" smtClean="0"/>
              <a:t>a</a:t>
            </a:r>
            <a:r>
              <a:rPr lang="en-US" sz="1800" dirty="0" smtClean="0"/>
              <a:t> lies along the positive x-axis.  Fill in the coordinates of </a:t>
            </a:r>
            <a:r>
              <a:rPr lang="en-US" sz="1800" i="1" dirty="0" smtClean="0"/>
              <a:t>B</a:t>
            </a:r>
            <a:r>
              <a:rPr lang="en-US" sz="1800" dirty="0" smtClean="0"/>
              <a:t> and slope of side </a:t>
            </a:r>
            <a:r>
              <a:rPr lang="en-US" sz="1800" i="1" dirty="0" smtClean="0"/>
              <a:t>c </a:t>
            </a:r>
            <a:r>
              <a:rPr lang="en-US" sz="1800" dirty="0" smtClean="0"/>
              <a:t>in the table under the appropriate TRIAL column beside the Original Position rows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sz="1800" dirty="0" smtClean="0"/>
              <a:t>Rotate their triangles 90° counterclockwise so that </a:t>
            </a:r>
            <a:r>
              <a:rPr lang="en-US" sz="1800" i="1" dirty="0" smtClean="0"/>
              <a:t>B </a:t>
            </a:r>
            <a:r>
              <a:rPr lang="en-US" sz="1800" dirty="0" smtClean="0"/>
              <a:t>is still at your selected location and side </a:t>
            </a:r>
            <a:r>
              <a:rPr lang="en-US" sz="1800" i="1" dirty="0" smtClean="0"/>
              <a:t>a</a:t>
            </a:r>
            <a:r>
              <a:rPr lang="en-US" sz="1800" dirty="0" smtClean="0"/>
              <a:t> is along the positive y-axis.  Write the new coordinates of </a:t>
            </a:r>
            <a:r>
              <a:rPr lang="en-US" sz="1800" i="1" dirty="0" smtClean="0"/>
              <a:t>B</a:t>
            </a:r>
            <a:r>
              <a:rPr lang="en-US" sz="1800" dirty="0" smtClean="0"/>
              <a:t> and slope of side </a:t>
            </a:r>
            <a:r>
              <a:rPr lang="en-US" sz="1800" i="1" dirty="0" smtClean="0"/>
              <a:t>c</a:t>
            </a:r>
            <a:r>
              <a:rPr lang="en-US" sz="1800" dirty="0" smtClean="0"/>
              <a:t> in the table under the appropriate TRIAL column beside the 90° counterclockwise rotation rows.</a:t>
            </a:r>
          </a:p>
          <a:p>
            <a:pPr marL="231775" indent="-231775">
              <a:buFont typeface="Arial" pitchFamily="34" charset="0"/>
              <a:buChar char="•"/>
            </a:pPr>
            <a:r>
              <a:rPr lang="en-US" sz="1800" dirty="0" smtClean="0"/>
              <a:t>Now move the triangle down 2 units,  to the right 3 units, and rotate the triangle 180° along point </a:t>
            </a:r>
            <a:r>
              <a:rPr lang="en-US" sz="1800" i="1" dirty="0" smtClean="0"/>
              <a:t>B</a:t>
            </a:r>
            <a:r>
              <a:rPr lang="en-US" sz="1800" dirty="0" smtClean="0"/>
              <a:t>. Write the new coordinates of </a:t>
            </a:r>
            <a:r>
              <a:rPr lang="en-US" sz="1800" i="1" dirty="0" smtClean="0"/>
              <a:t>B</a:t>
            </a:r>
            <a:r>
              <a:rPr lang="en-US" sz="1800" dirty="0" smtClean="0"/>
              <a:t> and slope of side </a:t>
            </a:r>
            <a:r>
              <a:rPr lang="en-US" sz="1800" i="1" dirty="0" smtClean="0"/>
              <a:t>c</a:t>
            </a:r>
            <a:r>
              <a:rPr lang="en-US" sz="1800" dirty="0" smtClean="0"/>
              <a:t> in the table under the appropriate TRIAL column beside the 2 units down, </a:t>
            </a:r>
            <a:r>
              <a:rPr lang="en-US" sz="1800" dirty="0" smtClean="0"/>
              <a:t>3 </a:t>
            </a:r>
            <a:r>
              <a:rPr lang="en-US" sz="1800" dirty="0" smtClean="0"/>
              <a:t>units right and 180° rotation rows.</a:t>
            </a:r>
          </a:p>
          <a:p>
            <a:pPr marL="231775" lvl="0" indent="-231775">
              <a:buFont typeface="Arial" pitchFamily="34" charset="0"/>
              <a:buChar char="•"/>
            </a:pPr>
            <a:endParaRPr lang="en-US" sz="1800" dirty="0" smtClean="0"/>
          </a:p>
          <a:p>
            <a:pPr marL="231775" indent="-231775">
              <a:buFont typeface="Arial" pitchFamily="34" charset="0"/>
              <a:buChar char="•"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cademy Engraved LET" pitchFamily="2" charset="0"/>
              </a:rPr>
              <a:t>Definitions</a:t>
            </a:r>
            <a:endParaRPr lang="en-US" b="1" dirty="0">
              <a:latin typeface="Academy Engraved LET" pitchFamily="2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3392487" cy="40814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800" b="1" dirty="0" smtClean="0">
                <a:solidFill>
                  <a:schemeClr val="accent4"/>
                </a:solidFill>
              </a:rPr>
              <a:t>Parallel Lines</a:t>
            </a:r>
          </a:p>
          <a:p>
            <a:pPr algn="ctr"/>
            <a:r>
              <a:rPr lang="en-US" dirty="0" smtClean="0"/>
              <a:t>Lines in the same plane that never intersect are called parallel.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If two non-vertical lines have the same slope, then they are parallel.</a:t>
            </a:r>
          </a:p>
          <a:p>
            <a:r>
              <a:rPr lang="en-US" dirty="0" smtClean="0"/>
              <a:t>…and the converse is also true</a:t>
            </a:r>
          </a:p>
          <a:p>
            <a:pPr algn="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If two non-vertical lines are parallel, then they have the same slope.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837113" y="2547938"/>
            <a:ext cx="3392487" cy="4081462"/>
          </a:xfrm>
          <a:prstGeom prst="rect">
            <a:avLst/>
          </a:prstGeom>
        </p:spPr>
        <p:txBody>
          <a:bodyPr anchor="t" anchorCtr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Perpendicular Lines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Lines that intersect at right angles are called perpendicular lines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en-US" sz="2400" dirty="0" smtClean="0">
                <a:solidFill>
                  <a:schemeClr val="accent2"/>
                </a:solidFill>
              </a:rPr>
              <a:t>If the product of the slopes of two lines is -1, then the lines are perpendicular.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…and the converse is also true</a:t>
            </a:r>
          </a:p>
          <a:p>
            <a:pPr algn="r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If two lines are perpendicular, then the product of the slopes is -1.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47825"/>
            <a:ext cx="2401887" cy="71437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cademy Engraved LET" pitchFamily="2" charset="0"/>
              </a:rPr>
              <a:t>Example 1</a:t>
            </a:r>
            <a:endParaRPr lang="en-US" b="1" dirty="0">
              <a:latin typeface="Academy Engraved LET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90800"/>
            <a:ext cx="7772400" cy="838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y = </a:t>
            </a:r>
            <a:r>
              <a:rPr lang="en-US" sz="2800" dirty="0" smtClean="0"/>
              <a:t>(1/4)</a:t>
            </a:r>
            <a:r>
              <a:rPr lang="en-US" sz="2800" dirty="0" smtClean="0"/>
              <a:t>x </a:t>
            </a:r>
            <a:r>
              <a:rPr lang="en-US" sz="2800" dirty="0" smtClean="0"/>
              <a:t>+ 11	y = 5x – 8		2y – 3x =2</a:t>
            </a:r>
            <a:br>
              <a:rPr lang="en-US" sz="2800" dirty="0" smtClean="0"/>
            </a:br>
            <a:r>
              <a:rPr lang="en-US" sz="2800" dirty="0" smtClean="0"/>
              <a:t>y + 4x = -6		y = 5x + 1		y = -3x + 2 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200400" y="1647825"/>
            <a:ext cx="2401887" cy="714375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cademy Engraved LET" pitchFamily="2" charset="0"/>
                <a:ea typeface="+mj-ea"/>
                <a:cs typeface="+mj-cs"/>
              </a:rPr>
              <a:t>Example 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cademy Engraved LET" pitchFamily="2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903913" y="1676400"/>
            <a:ext cx="2401887" cy="714375"/>
          </a:xfrm>
          <a:prstGeom prst="rect">
            <a:avLst/>
          </a:prstGeom>
        </p:spPr>
        <p:txBody>
          <a:bodyPr bIns="91440" anchor="b" anchorCtr="0"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cademy Engraved LET" pitchFamily="2" charset="0"/>
                <a:ea typeface="+mj-ea"/>
                <a:cs typeface="+mj-cs"/>
              </a:rPr>
              <a:t>Example 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cademy Engraved LET" pitchFamily="2" charset="0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4572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is the relationship (if any) between the two lines?</a:t>
            </a: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cademy Engraved LET" pitchFamily="2" charset="0"/>
              </a:rPr>
              <a:t>Check for Understanding</a:t>
            </a:r>
            <a:endParaRPr lang="en-US" b="1" dirty="0">
              <a:latin typeface="Academy Engraved LE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1255713" y="2547938"/>
            <a:ext cx="3163887" cy="4081462"/>
          </a:xfrm>
          <a:solidFill>
            <a:srgbClr val="00B05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Hold up the GREEN card if the lines or pairs of points are parallel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648200" y="2590800"/>
            <a:ext cx="3124200" cy="4038600"/>
          </a:xfrm>
          <a:solidFill>
            <a:srgbClr val="FF000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8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Hold up the RED card if the lines or pairs of points are perpendicular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57538"/>
            <a:ext cx="7772400" cy="2786062"/>
          </a:xfrm>
        </p:spPr>
        <p:txBody>
          <a:bodyPr anchor="ctr"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PARALLEL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or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PERPENDICULAR</a:t>
            </a:r>
            <a:endParaRPr lang="en-US" sz="5400" b="1" dirty="0">
              <a:solidFill>
                <a:schemeClr val="tx2"/>
              </a:solidFill>
              <a:latin typeface="Academy Engraved LET" pitchFamily="2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22500" t="35000" r="40625" b="54000"/>
          <a:stretch>
            <a:fillRect/>
          </a:stretch>
        </p:blipFill>
        <p:spPr bwMode="auto">
          <a:xfrm>
            <a:off x="1295400" y="609600"/>
            <a:ext cx="65393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57538"/>
            <a:ext cx="7772400" cy="2786062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PARALLEL</a:t>
            </a:r>
          </a:p>
          <a:p>
            <a:pPr algn="ctr"/>
            <a:r>
              <a:rPr lang="en-US" sz="5400" b="1" dirty="0" smtClean="0">
                <a:solidFill>
                  <a:schemeClr val="tx2"/>
                </a:solidFill>
                <a:latin typeface="Academy Engraved LET" pitchFamily="2" charset="0"/>
              </a:rPr>
              <a:t>or</a:t>
            </a:r>
          </a:p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Academy Engraved LET" pitchFamily="2" charset="0"/>
              </a:rPr>
              <a:t>PERPENDICULAR</a:t>
            </a:r>
            <a:endParaRPr lang="en-US" sz="5400" b="1" dirty="0">
              <a:solidFill>
                <a:srgbClr val="FF0000"/>
              </a:solidFill>
              <a:latin typeface="Academy Engraved LET" pitchFamily="2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22500" t="35000" r="40625" b="54000"/>
          <a:stretch>
            <a:fillRect/>
          </a:stretch>
        </p:blipFill>
        <p:spPr bwMode="auto">
          <a:xfrm>
            <a:off x="1309255" y="609600"/>
            <a:ext cx="65393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453</TotalTime>
  <Words>533</Words>
  <Application>Microsoft Office PowerPoint</Application>
  <PresentationFormat>On-screen Show (4:3)</PresentationFormat>
  <Paragraphs>95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Equity</vt:lpstr>
      <vt:lpstr>Parallel and Perpendicular Lines</vt:lpstr>
      <vt:lpstr>Modeling Mathematics</vt:lpstr>
      <vt:lpstr>Modeling Mathematics</vt:lpstr>
      <vt:lpstr>Modeling Mathematics</vt:lpstr>
      <vt:lpstr>Definitions</vt:lpstr>
      <vt:lpstr>Example 1</vt:lpstr>
      <vt:lpstr>Check for Understanding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Example 1</vt:lpstr>
      <vt:lpstr>Example 1</vt:lpstr>
      <vt:lpstr>Putting it all together…</vt:lpstr>
      <vt:lpstr>Homework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 and Perpendicular Lines</dc:title>
  <dc:creator>Cassie McLain</dc:creator>
  <cp:lastModifiedBy>Cassie McLain</cp:lastModifiedBy>
  <cp:revision>39</cp:revision>
  <dcterms:created xsi:type="dcterms:W3CDTF">2011-01-16T23:47:24Z</dcterms:created>
  <dcterms:modified xsi:type="dcterms:W3CDTF">2011-01-19T02:30:33Z</dcterms:modified>
</cp:coreProperties>
</file>